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8ECE4C-5CD0-4A40-B81F-5C62C7133F2A}">
  <a:tblStyle styleId="{808ECE4C-5CD0-4A40-B81F-5C62C7133F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d756f14d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1bd756f14de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bd756f14d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bd756f14de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bcc447606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bcc447606e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cc447606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bcc447606e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bcc447606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bcc447606e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bcc447606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bcc447606e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bcc447606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bcc447606e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cc447606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bcc447606e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bcc447606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bcc447606e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bcc447606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bcc447606e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b0407df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3b0407dfe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cc447606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bcc447606e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bcc447606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bcc447606e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bcc447606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bcc447606e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cc447606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bcc447606e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bcc447606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bcc447606e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bcc447606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bcc447606e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bcc447606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bcc447606e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bcc447606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bcc447606e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2a25db696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152a25db696_1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2a25db696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52a25db696_1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8b6647a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38b6647a4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52a25db696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152a25db696_1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bd756f14d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bd756f14de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52a25db696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152a25db696_1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a3a7f65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3a3a7f653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3a3a7f65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13a3a7f653b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a3a7f653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13a3a7f653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a3a7f653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13a3a7f653b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a3a7f653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13a3a7f653b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3a3a7f653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13a3a7f653b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3a3a7f653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3a3a7f653b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8d46237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38d462375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3a3a7f653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13a3a7f653b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3a3a7f653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13a3a7f653b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bd756f14d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1bd756f14de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bd756f14d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1bd756f14de_0_4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bd756f14d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1bd756f14de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d756f14d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bd756f14de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cc44760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bcc447606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d756f14d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bd756f14de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d756f14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bd756f14d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bd756f14d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bd756f14de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gif"/><Relationship Id="rId4" Type="http://schemas.openxmlformats.org/officeDocument/2006/relationships/image" Target="../media/image28.gif"/><Relationship Id="rId5" Type="http://schemas.openxmlformats.org/officeDocument/2006/relationships/image" Target="../media/image3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gif"/><Relationship Id="rId4" Type="http://schemas.openxmlformats.org/officeDocument/2006/relationships/image" Target="../media/image29.gif"/><Relationship Id="rId5" Type="http://schemas.openxmlformats.org/officeDocument/2006/relationships/image" Target="../media/image30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gif"/><Relationship Id="rId4" Type="http://schemas.openxmlformats.org/officeDocument/2006/relationships/image" Target="../media/image46.gif"/><Relationship Id="rId5" Type="http://schemas.openxmlformats.org/officeDocument/2006/relationships/image" Target="../media/image2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gif"/><Relationship Id="rId4" Type="http://schemas.openxmlformats.org/officeDocument/2006/relationships/image" Target="../media/image22.gif"/><Relationship Id="rId5" Type="http://schemas.openxmlformats.org/officeDocument/2006/relationships/image" Target="../media/image35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gif"/><Relationship Id="rId4" Type="http://schemas.openxmlformats.org/officeDocument/2006/relationships/image" Target="../media/image31.gif"/><Relationship Id="rId5" Type="http://schemas.openxmlformats.org/officeDocument/2006/relationships/image" Target="../media/image2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gif"/><Relationship Id="rId4" Type="http://schemas.openxmlformats.org/officeDocument/2006/relationships/image" Target="../media/image43.gif"/><Relationship Id="rId5" Type="http://schemas.openxmlformats.org/officeDocument/2006/relationships/image" Target="../media/image4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gif"/><Relationship Id="rId4" Type="http://schemas.openxmlformats.org/officeDocument/2006/relationships/image" Target="../media/image40.gif"/><Relationship Id="rId5" Type="http://schemas.openxmlformats.org/officeDocument/2006/relationships/image" Target="../media/image39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gif"/><Relationship Id="rId4" Type="http://schemas.openxmlformats.org/officeDocument/2006/relationships/image" Target="../media/image42.gif"/><Relationship Id="rId5" Type="http://schemas.openxmlformats.org/officeDocument/2006/relationships/image" Target="../media/image36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mailto:worldsocionics@hotmail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SOCIONICS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CRASH COURSE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718" cy="321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199975" y="0"/>
            <a:ext cx="118338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IS INFORMATION METABOLISM?</a:t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750" y="799800"/>
            <a:ext cx="7858500" cy="59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IS AN INFORMATION METABOLISM ELEMENT?</a:t>
            </a:r>
            <a:endParaRPr/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685800" y="2142075"/>
            <a:ext cx="7583700" cy="4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800"/>
              <a:t>Aspects</a:t>
            </a:r>
            <a:r>
              <a:rPr lang="en-GB" sz="2800"/>
              <a:t> in context of Information Metabolism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800"/>
              <a:t>What is imputed, outputted and changed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800"/>
              <a:t>Can be cognitive, motivational, and behavioural</a:t>
            </a:r>
            <a:endParaRPr sz="2800"/>
          </a:p>
          <a:p>
            <a:pPr indent="-254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2800"/>
              <a:t>Is assigned to 1 of 8 ‘functions’ for each person</a:t>
            </a:r>
            <a:endParaRPr sz="2800"/>
          </a:p>
        </p:txBody>
      </p:sp>
      <p:sp>
        <p:nvSpPr>
          <p:cNvPr id="253" name="Google Shape;253;p29"/>
          <p:cNvSpPr/>
          <p:nvPr/>
        </p:nvSpPr>
        <p:spPr>
          <a:xfrm>
            <a:off x="10094750" y="2142075"/>
            <a:ext cx="809400" cy="8001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10094750" y="3340300"/>
            <a:ext cx="809400" cy="8001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8719125" y="4614800"/>
            <a:ext cx="809400" cy="8001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8719125" y="3214075"/>
            <a:ext cx="809400" cy="8001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10094750" y="4455025"/>
            <a:ext cx="809400" cy="8001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11288325" y="4140400"/>
            <a:ext cx="809400" cy="8001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11288325" y="5725200"/>
            <a:ext cx="809400" cy="8001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9655800" y="5725200"/>
            <a:ext cx="809400" cy="8001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FORCE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3952475" y="2562375"/>
            <a:ext cx="81051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Sensation, Erratic and Repudiating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Extension of each object in physical space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Securing whatever one wants in the material world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Perceiving surrounding threats and advantages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Assertive, tactical, action-oriented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404550" y="2065875"/>
            <a:ext cx="3267600" cy="3332700"/>
          </a:xfrm>
          <a:prstGeom prst="ellipse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encrypted-tbn2.gstatic.com/images?q=tbn:ANd9GcTfbzL4MtLOFdT0oUrCkxMU2QPQEL_D8adLVhkeQnr4Us_Nm0Z4" id="269" name="Google Shape;2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99" y="2889228"/>
            <a:ext cx="2705100" cy="16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</a:t>
            </a:r>
            <a:r>
              <a:rPr lang="en-GB"/>
              <a:t>SES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381000" y="2065800"/>
            <a:ext cx="3267600" cy="3332700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3964225" y="2562375"/>
            <a:ext cx="80931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Sensation, Tranquil and Appreciating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physical environment in which things happen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Maintaining balance and quality of experience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Perceiving how details affect flow in the moment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Peaceful, grounded, detail-aware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13" y="2810173"/>
            <a:ext cx="2458574" cy="18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/>
              <a:t>DEAS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4046575" y="2562375"/>
            <a:ext cx="80106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Intuition, Erratic and Appreciating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otential of each object to someday exist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Exploring and enabling new possibilities to happen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Perceiving alternative ideas and perspectives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Curious, whimsical, open-minded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381000" y="2065800"/>
            <a:ext cx="3555600" cy="34077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00" y="4424525"/>
            <a:ext cx="2438400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550" y="2785250"/>
            <a:ext cx="710500" cy="7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600" y="3714025"/>
            <a:ext cx="710500" cy="7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575" y="3714025"/>
            <a:ext cx="710500" cy="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TELOS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381012" y="2065812"/>
            <a:ext cx="3555600" cy="3407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4046575" y="2562375"/>
            <a:ext cx="79755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Intuition, Tranquil and Repudiating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temporal stream of past to present to future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Focusing awareness on significant outcomes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Perceiving trends and ultimate trajectory of events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Reflective, strategic, and ‘big picture’-oriented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125" y="3753925"/>
            <a:ext cx="1643375" cy="16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/>
        </p:nvSpPr>
        <p:spPr>
          <a:xfrm>
            <a:off x="5148025" y="1218200"/>
            <a:ext cx="2082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latin typeface="Calibri"/>
                <a:ea typeface="Calibri"/>
                <a:cs typeface="Calibri"/>
                <a:sym typeface="Calibri"/>
              </a:rPr>
              <a:t>VS.</a:t>
            </a:r>
            <a:endParaRPr sz="1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973375" y="4086500"/>
            <a:ext cx="3376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Acts immediately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Take it head on 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4"/>
          <p:cNvSpPr/>
          <p:nvPr/>
        </p:nvSpPr>
        <p:spPr>
          <a:xfrm>
            <a:off x="973375" y="428900"/>
            <a:ext cx="3270600" cy="3302400"/>
          </a:xfrm>
          <a:prstGeom prst="ellipse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8134975" y="262550"/>
            <a:ext cx="3270600" cy="3382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8134975" y="4086500"/>
            <a:ext cx="3760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Speculates on options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Indirect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another way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/>
        </p:nvSpPr>
        <p:spPr>
          <a:xfrm>
            <a:off x="5148025" y="1218200"/>
            <a:ext cx="2082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latin typeface="Calibri"/>
                <a:ea typeface="Calibri"/>
                <a:cs typeface="Calibri"/>
                <a:sym typeface="Calibri"/>
              </a:rPr>
              <a:t>VS.</a:t>
            </a:r>
            <a:endParaRPr sz="1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973375" y="428900"/>
            <a:ext cx="3270600" cy="3302400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8134975" y="262550"/>
            <a:ext cx="3270600" cy="3382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5"/>
          <p:cNvSpPr txBox="1"/>
          <p:nvPr/>
        </p:nvSpPr>
        <p:spPr>
          <a:xfrm>
            <a:off x="973375" y="4086500"/>
            <a:ext cx="3618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Smells the roses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Everyday living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5"/>
          <p:cNvSpPr txBox="1"/>
          <p:nvPr/>
        </p:nvSpPr>
        <p:spPr>
          <a:xfrm>
            <a:off x="8134975" y="4086500"/>
            <a:ext cx="3618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Leaves trivia behind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Removed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Bigger picture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5148025" y="1218200"/>
            <a:ext cx="2082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latin typeface="Calibri"/>
                <a:ea typeface="Calibri"/>
                <a:cs typeface="Calibri"/>
                <a:sym typeface="Calibri"/>
              </a:rPr>
              <a:t>VS.</a:t>
            </a:r>
            <a:endParaRPr sz="1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973375" y="4086500"/>
            <a:ext cx="3376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Assertive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Intensity-seeking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Disruptive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973375" y="428900"/>
            <a:ext cx="3270600" cy="3302400"/>
          </a:xfrm>
          <a:prstGeom prst="ellipse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8134975" y="4086500"/>
            <a:ext cx="3760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with the flow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Comfort-seeking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Keep the peace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8134975" y="428900"/>
            <a:ext cx="3270600" cy="3302400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5148025" y="1218200"/>
            <a:ext cx="2082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latin typeface="Calibri"/>
                <a:ea typeface="Calibri"/>
                <a:cs typeface="Calibri"/>
                <a:sym typeface="Calibri"/>
              </a:rPr>
              <a:t>VS.</a:t>
            </a:r>
            <a:endParaRPr sz="1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8134975" y="262550"/>
            <a:ext cx="3270600" cy="3382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973375" y="4086500"/>
            <a:ext cx="3618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to ideas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not try it?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Possibility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8134975" y="4086500"/>
            <a:ext cx="3618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Committed to vision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What’s the point?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Inevitability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7"/>
          <p:cNvSpPr/>
          <p:nvPr/>
        </p:nvSpPr>
        <p:spPr>
          <a:xfrm>
            <a:off x="973375" y="262550"/>
            <a:ext cx="3270600" cy="3382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3962400" y="1964275"/>
            <a:ext cx="76779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/>
          </a:p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ELEMENTS</a:t>
            </a:r>
            <a:endParaRPr/>
          </a:p>
          <a:p>
            <a:pPr indent="0" lvl="0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II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PRAGMATISM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4211250" y="2562375"/>
            <a:ext cx="77991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Logic, Relentless and Differentiating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Operation of empirically-verifiable processes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Maximising the effectiveness of how things work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Judging accuracy and best application of facts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Factual, knowledgeable and pragmatic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304800" y="2065801"/>
            <a:ext cx="3626700" cy="3552000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13" y="2864000"/>
            <a:ext cx="3562674" cy="19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GB"/>
              <a:t>AWS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304793" y="2065808"/>
            <a:ext cx="3626700" cy="35520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4211250" y="2562375"/>
            <a:ext cx="78225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Logic, Fixed and Resolving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Frameworks of logical connections between facts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Formulating rules that make clear sense of things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Judging what is consistent or contradicts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Principled, truth-seeking, structure-oriented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643" y="2708288"/>
            <a:ext cx="2267024" cy="226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GB"/>
              <a:t>MOTIONS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0"/>
          <p:cNvSpPr txBox="1"/>
          <p:nvPr/>
        </p:nvSpPr>
        <p:spPr>
          <a:xfrm>
            <a:off x="4223025" y="2562375"/>
            <a:ext cx="78108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Ethics, Relentless and Resolving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Ebbs and flows of moods and emotional energies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Expressing emotions to enliven how people feel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Judging most authentic, appropriate expressions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Enthusiastic, passionate, charismatic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0"/>
          <p:cNvSpPr/>
          <p:nvPr/>
        </p:nvSpPr>
        <p:spPr>
          <a:xfrm>
            <a:off x="304799" y="2065799"/>
            <a:ext cx="3606900" cy="3560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00" y="3902100"/>
            <a:ext cx="1946451" cy="1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0"/>
          <p:cNvPicPr preferRelativeResize="0"/>
          <p:nvPr/>
        </p:nvPicPr>
        <p:blipFill rotWithShape="1">
          <a:blip r:embed="rId4">
            <a:alphaModFix/>
          </a:blip>
          <a:srcRect b="0" l="22413" r="26978" t="0"/>
          <a:stretch/>
        </p:blipFill>
        <p:spPr>
          <a:xfrm>
            <a:off x="526475" y="2255861"/>
            <a:ext cx="1308050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 rotWithShape="1">
          <a:blip r:embed="rId5">
            <a:alphaModFix/>
          </a:blip>
          <a:srcRect b="0" l="18779" r="24034" t="0"/>
          <a:stretch/>
        </p:blipFill>
        <p:spPr>
          <a:xfrm>
            <a:off x="2410750" y="3902100"/>
            <a:ext cx="1432451" cy="16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RELATIONS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304810" y="2065805"/>
            <a:ext cx="3606900" cy="3560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4223025" y="2567100"/>
            <a:ext cx="76932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Ethics, Fixed and Differentiating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 attitudes towards people and things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Establishing relationships in line with attitudes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Judging goodness and badness of intentions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Sincere, evaluative, loyal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41"/>
          <p:cNvPicPr preferRelativeResize="0"/>
          <p:nvPr/>
        </p:nvPicPr>
        <p:blipFill rotWithShape="1">
          <a:blip r:embed="rId3">
            <a:alphaModFix/>
          </a:blip>
          <a:srcRect b="0" l="7834" r="0" t="0"/>
          <a:stretch/>
        </p:blipFill>
        <p:spPr>
          <a:xfrm>
            <a:off x="1791251" y="4077775"/>
            <a:ext cx="2028075" cy="1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10" y="2218250"/>
            <a:ext cx="14287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 rotWithShape="1">
          <a:blip r:embed="rId5">
            <a:alphaModFix/>
          </a:blip>
          <a:srcRect b="12384" l="26583" r="26588" t="23381"/>
          <a:stretch/>
        </p:blipFill>
        <p:spPr>
          <a:xfrm>
            <a:off x="464300" y="4077775"/>
            <a:ext cx="1326951" cy="14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/>
          <p:nvPr/>
        </p:nvSpPr>
        <p:spPr>
          <a:xfrm>
            <a:off x="8223183" y="514855"/>
            <a:ext cx="3182100" cy="31305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973674" y="514841"/>
            <a:ext cx="3182100" cy="3130500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5148025" y="1218200"/>
            <a:ext cx="2082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latin typeface="Calibri"/>
                <a:ea typeface="Calibri"/>
                <a:cs typeface="Calibri"/>
                <a:sym typeface="Calibri"/>
              </a:rPr>
              <a:t>VS.</a:t>
            </a:r>
            <a:endParaRPr sz="1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973375" y="4086500"/>
            <a:ext cx="3270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Factually true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Dry, matter of fact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Fully informs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2"/>
          <p:cNvSpPr txBox="1"/>
          <p:nvPr/>
        </p:nvSpPr>
        <p:spPr>
          <a:xfrm>
            <a:off x="8134975" y="4086500"/>
            <a:ext cx="4056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Emotionally authentic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Exaggerates for effect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Says what people want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/>
          <p:nvPr/>
        </p:nvSpPr>
        <p:spPr>
          <a:xfrm>
            <a:off x="8223483" y="514855"/>
            <a:ext cx="3182100" cy="31305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3"/>
          <p:cNvSpPr/>
          <p:nvPr/>
        </p:nvSpPr>
        <p:spPr>
          <a:xfrm>
            <a:off x="973374" y="514841"/>
            <a:ext cx="3182100" cy="31305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5148025" y="1218200"/>
            <a:ext cx="2082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latin typeface="Calibri"/>
                <a:ea typeface="Calibri"/>
                <a:cs typeface="Calibri"/>
                <a:sym typeface="Calibri"/>
              </a:rPr>
              <a:t>VS.</a:t>
            </a:r>
            <a:endParaRPr sz="1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973375" y="4086500"/>
            <a:ext cx="3659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Impartial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Same for everyone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 rules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8134975" y="4086500"/>
            <a:ext cx="3659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Loyalty-driven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Based on like/dislike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 opinion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/>
          <p:nvPr/>
        </p:nvSpPr>
        <p:spPr>
          <a:xfrm>
            <a:off x="973674" y="514841"/>
            <a:ext cx="3182100" cy="3130500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4"/>
          <p:cNvSpPr txBox="1"/>
          <p:nvPr/>
        </p:nvSpPr>
        <p:spPr>
          <a:xfrm>
            <a:off x="5148025" y="1218200"/>
            <a:ext cx="2082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latin typeface="Calibri"/>
                <a:ea typeface="Calibri"/>
                <a:cs typeface="Calibri"/>
                <a:sym typeface="Calibri"/>
              </a:rPr>
              <a:t>VS.</a:t>
            </a:r>
            <a:endParaRPr sz="1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4"/>
          <p:cNvSpPr txBox="1"/>
          <p:nvPr/>
        </p:nvSpPr>
        <p:spPr>
          <a:xfrm>
            <a:off x="973375" y="4086500"/>
            <a:ext cx="36390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does it work?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Tested and updated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Whatever works best 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4"/>
          <p:cNvSpPr txBox="1"/>
          <p:nvPr/>
        </p:nvSpPr>
        <p:spPr>
          <a:xfrm>
            <a:off x="8134975" y="4086500"/>
            <a:ext cx="40569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it essentially?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Ordained by principles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Must be consistent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4"/>
          <p:cNvSpPr/>
          <p:nvPr/>
        </p:nvSpPr>
        <p:spPr>
          <a:xfrm>
            <a:off x="8223174" y="514841"/>
            <a:ext cx="3182100" cy="31305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/>
          <p:nvPr/>
        </p:nvSpPr>
        <p:spPr>
          <a:xfrm>
            <a:off x="8223483" y="514855"/>
            <a:ext cx="3182100" cy="31305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5"/>
          <p:cNvSpPr txBox="1"/>
          <p:nvPr/>
        </p:nvSpPr>
        <p:spPr>
          <a:xfrm>
            <a:off x="5148025" y="1218200"/>
            <a:ext cx="2082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>
                <a:latin typeface="Calibri"/>
                <a:ea typeface="Calibri"/>
                <a:cs typeface="Calibri"/>
                <a:sym typeface="Calibri"/>
              </a:rPr>
              <a:t>VS.</a:t>
            </a:r>
            <a:endParaRPr sz="1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973375" y="4086500"/>
            <a:ext cx="3659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mood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Behaviours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 expression 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8134975" y="4086500"/>
            <a:ext cx="3659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1-to-1 attitudes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Intentions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Loyal to relationships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5"/>
          <p:cNvSpPr/>
          <p:nvPr/>
        </p:nvSpPr>
        <p:spPr>
          <a:xfrm>
            <a:off x="973383" y="514855"/>
            <a:ext cx="3182100" cy="31305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MORE ON</a:t>
            </a:r>
            <a:r>
              <a:rPr lang="en-GB"/>
              <a:t> INFORMATION METABOLISM</a:t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1219053" y="2569651"/>
            <a:ext cx="3349200" cy="3177300"/>
          </a:xfrm>
          <a:prstGeom prst="ellipse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" name="Google Shape;427;p46"/>
          <p:cNvCxnSpPr/>
          <p:nvPr/>
        </p:nvCxnSpPr>
        <p:spPr>
          <a:xfrm rot="10800000">
            <a:off x="1415133" y="4915900"/>
            <a:ext cx="81600" cy="5775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6"/>
          <p:cNvCxnSpPr/>
          <p:nvPr/>
        </p:nvCxnSpPr>
        <p:spPr>
          <a:xfrm>
            <a:off x="1415047" y="4915718"/>
            <a:ext cx="571800" cy="321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6"/>
          <p:cNvCxnSpPr/>
          <p:nvPr/>
        </p:nvCxnSpPr>
        <p:spPr>
          <a:xfrm flipH="1" rot="10800000">
            <a:off x="1905208" y="2892565"/>
            <a:ext cx="81600" cy="5775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46"/>
          <p:cNvCxnSpPr/>
          <p:nvPr/>
        </p:nvCxnSpPr>
        <p:spPr>
          <a:xfrm flipH="1">
            <a:off x="1415074" y="2892544"/>
            <a:ext cx="571800" cy="321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46"/>
          <p:cNvCxnSpPr/>
          <p:nvPr/>
        </p:nvCxnSpPr>
        <p:spPr>
          <a:xfrm flipH="1">
            <a:off x="3796673" y="4915799"/>
            <a:ext cx="81600" cy="5775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46"/>
          <p:cNvCxnSpPr/>
          <p:nvPr/>
        </p:nvCxnSpPr>
        <p:spPr>
          <a:xfrm flipH="1" rot="10800000">
            <a:off x="3796587" y="5461381"/>
            <a:ext cx="571800" cy="321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46"/>
          <p:cNvCxnSpPr/>
          <p:nvPr/>
        </p:nvCxnSpPr>
        <p:spPr>
          <a:xfrm>
            <a:off x="4286737" y="2794312"/>
            <a:ext cx="81600" cy="5775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6"/>
          <p:cNvCxnSpPr/>
          <p:nvPr/>
        </p:nvCxnSpPr>
        <p:spPr>
          <a:xfrm rot="10800000">
            <a:off x="3796623" y="3339894"/>
            <a:ext cx="571800" cy="321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46"/>
          <p:cNvSpPr/>
          <p:nvPr/>
        </p:nvSpPr>
        <p:spPr>
          <a:xfrm>
            <a:off x="7614707" y="2582921"/>
            <a:ext cx="3348000" cy="3136200"/>
          </a:xfrm>
          <a:prstGeom prst="ellipse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46"/>
          <p:cNvCxnSpPr/>
          <p:nvPr/>
        </p:nvCxnSpPr>
        <p:spPr>
          <a:xfrm rot="10800000">
            <a:off x="7810393" y="4898919"/>
            <a:ext cx="81900" cy="5700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46"/>
          <p:cNvCxnSpPr/>
          <p:nvPr/>
        </p:nvCxnSpPr>
        <p:spPr>
          <a:xfrm>
            <a:off x="7810634" y="4898696"/>
            <a:ext cx="571800" cy="315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6"/>
          <p:cNvCxnSpPr/>
          <p:nvPr/>
        </p:nvCxnSpPr>
        <p:spPr>
          <a:xfrm flipH="1" rot="10800000">
            <a:off x="8300617" y="2804825"/>
            <a:ext cx="81900" cy="5700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6"/>
          <p:cNvCxnSpPr/>
          <p:nvPr/>
        </p:nvCxnSpPr>
        <p:spPr>
          <a:xfrm flipH="1">
            <a:off x="7810475" y="2804602"/>
            <a:ext cx="571800" cy="315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6"/>
          <p:cNvCxnSpPr/>
          <p:nvPr/>
        </p:nvCxnSpPr>
        <p:spPr>
          <a:xfrm flipH="1">
            <a:off x="10191120" y="4898775"/>
            <a:ext cx="81900" cy="5700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6"/>
          <p:cNvCxnSpPr/>
          <p:nvPr/>
        </p:nvCxnSpPr>
        <p:spPr>
          <a:xfrm flipH="1" rot="10800000">
            <a:off x="10191361" y="5437498"/>
            <a:ext cx="571800" cy="315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46"/>
          <p:cNvCxnSpPr/>
          <p:nvPr/>
        </p:nvCxnSpPr>
        <p:spPr>
          <a:xfrm>
            <a:off x="10681343" y="2804681"/>
            <a:ext cx="81900" cy="5700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46"/>
          <p:cNvCxnSpPr/>
          <p:nvPr/>
        </p:nvCxnSpPr>
        <p:spPr>
          <a:xfrm rot="10800000">
            <a:off x="10191202" y="3343404"/>
            <a:ext cx="571800" cy="315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46"/>
          <p:cNvSpPr/>
          <p:nvPr/>
        </p:nvSpPr>
        <p:spPr>
          <a:xfrm>
            <a:off x="2363379" y="2065800"/>
            <a:ext cx="1060500" cy="10296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6"/>
          <p:cNvSpPr/>
          <p:nvPr/>
        </p:nvSpPr>
        <p:spPr>
          <a:xfrm>
            <a:off x="4013085" y="3643431"/>
            <a:ext cx="1060500" cy="1029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6"/>
          <p:cNvSpPr/>
          <p:nvPr/>
        </p:nvSpPr>
        <p:spPr>
          <a:xfrm>
            <a:off x="685801" y="3643431"/>
            <a:ext cx="1060500" cy="10296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2363379" y="5235636"/>
            <a:ext cx="1060500" cy="10296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6"/>
          <p:cNvSpPr/>
          <p:nvPr/>
        </p:nvSpPr>
        <p:spPr>
          <a:xfrm>
            <a:off x="8758643" y="2085575"/>
            <a:ext cx="1059900" cy="10164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6"/>
          <p:cNvSpPr/>
          <p:nvPr/>
        </p:nvSpPr>
        <p:spPr>
          <a:xfrm>
            <a:off x="10403234" y="3642836"/>
            <a:ext cx="1059900" cy="10164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6"/>
          <p:cNvSpPr/>
          <p:nvPr/>
        </p:nvSpPr>
        <p:spPr>
          <a:xfrm>
            <a:off x="7120812" y="3642836"/>
            <a:ext cx="1059900" cy="10164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6"/>
          <p:cNvSpPr/>
          <p:nvPr/>
        </p:nvSpPr>
        <p:spPr>
          <a:xfrm>
            <a:off x="8758643" y="5214483"/>
            <a:ext cx="1059900" cy="10164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EXTROVERTED INFORMATION METABOLISM</a:t>
            </a:r>
            <a:endParaRPr/>
          </a:p>
        </p:txBody>
      </p:sp>
      <p:sp>
        <p:nvSpPr>
          <p:cNvPr id="458" name="Google Shape;458;p47"/>
          <p:cNvSpPr/>
          <p:nvPr/>
        </p:nvSpPr>
        <p:spPr>
          <a:xfrm>
            <a:off x="3795843" y="2614963"/>
            <a:ext cx="3560100" cy="3462900"/>
          </a:xfrm>
          <a:prstGeom prst="ellipse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" name="Google Shape;459;p47"/>
          <p:cNvCxnSpPr/>
          <p:nvPr/>
        </p:nvCxnSpPr>
        <p:spPr>
          <a:xfrm rot="10800000">
            <a:off x="4004009" y="5172244"/>
            <a:ext cx="87000" cy="6294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7"/>
          <p:cNvCxnSpPr/>
          <p:nvPr/>
        </p:nvCxnSpPr>
        <p:spPr>
          <a:xfrm>
            <a:off x="4004179" y="5172011"/>
            <a:ext cx="607800" cy="348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47"/>
          <p:cNvCxnSpPr/>
          <p:nvPr/>
        </p:nvCxnSpPr>
        <p:spPr>
          <a:xfrm flipH="1" rot="10800000">
            <a:off x="4525205" y="2966951"/>
            <a:ext cx="87000" cy="6294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47"/>
          <p:cNvCxnSpPr/>
          <p:nvPr/>
        </p:nvCxnSpPr>
        <p:spPr>
          <a:xfrm flipH="1">
            <a:off x="4004213" y="2966894"/>
            <a:ext cx="607800" cy="348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47"/>
          <p:cNvCxnSpPr/>
          <p:nvPr/>
        </p:nvCxnSpPr>
        <p:spPr>
          <a:xfrm flipH="1">
            <a:off x="6535511" y="5172099"/>
            <a:ext cx="87000" cy="6294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47"/>
          <p:cNvCxnSpPr/>
          <p:nvPr/>
        </p:nvCxnSpPr>
        <p:spPr>
          <a:xfrm flipH="1" rot="10800000">
            <a:off x="6535681" y="5766932"/>
            <a:ext cx="607800" cy="348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47"/>
          <p:cNvCxnSpPr/>
          <p:nvPr/>
        </p:nvCxnSpPr>
        <p:spPr>
          <a:xfrm>
            <a:off x="7056694" y="2859828"/>
            <a:ext cx="87000" cy="6294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47"/>
          <p:cNvCxnSpPr/>
          <p:nvPr/>
        </p:nvCxnSpPr>
        <p:spPr>
          <a:xfrm rot="10800000">
            <a:off x="6535724" y="3454660"/>
            <a:ext cx="607800" cy="348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47"/>
          <p:cNvSpPr/>
          <p:nvPr/>
        </p:nvSpPr>
        <p:spPr>
          <a:xfrm>
            <a:off x="5012226" y="2065800"/>
            <a:ext cx="1127100" cy="11223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7"/>
          <p:cNvSpPr/>
          <p:nvPr/>
        </p:nvSpPr>
        <p:spPr>
          <a:xfrm>
            <a:off x="6765811" y="3785308"/>
            <a:ext cx="1127100" cy="11223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7"/>
          <p:cNvSpPr/>
          <p:nvPr/>
        </p:nvSpPr>
        <p:spPr>
          <a:xfrm>
            <a:off x="3229013" y="3785308"/>
            <a:ext cx="1127100" cy="11223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7"/>
          <p:cNvSpPr/>
          <p:nvPr/>
        </p:nvSpPr>
        <p:spPr>
          <a:xfrm>
            <a:off x="5012226" y="5520699"/>
            <a:ext cx="1127100" cy="11223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7"/>
          <p:cNvSpPr txBox="1"/>
          <p:nvPr/>
        </p:nvSpPr>
        <p:spPr>
          <a:xfrm>
            <a:off x="7498803" y="2256900"/>
            <a:ext cx="356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Seeing new ideas can inspire strong feelings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7"/>
          <p:cNvSpPr txBox="1"/>
          <p:nvPr/>
        </p:nvSpPr>
        <p:spPr>
          <a:xfrm>
            <a:off x="7422603" y="5685900"/>
            <a:ext cx="369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Powerful emotions motivate people to act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7"/>
          <p:cNvSpPr txBox="1"/>
          <p:nvPr/>
        </p:nvSpPr>
        <p:spPr>
          <a:xfrm>
            <a:off x="105875" y="5835550"/>
            <a:ext cx="389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Action impacts on reality and creates results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7"/>
          <p:cNvSpPr txBox="1"/>
          <p:nvPr/>
        </p:nvSpPr>
        <p:spPr>
          <a:xfrm>
            <a:off x="12175" y="2256900"/>
            <a:ext cx="411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things are working enables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new opportunities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COVERED SO FAR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85800" y="2065800"/>
            <a:ext cx="742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Socionics is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7x Information Dichotomies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INTROVERTED INFORMATION METABOLISM</a:t>
            </a:r>
            <a:endParaRPr/>
          </a:p>
        </p:txBody>
      </p:sp>
      <p:sp>
        <p:nvSpPr>
          <p:cNvPr id="481" name="Google Shape;481;p48"/>
          <p:cNvSpPr txBox="1"/>
          <p:nvPr/>
        </p:nvSpPr>
        <p:spPr>
          <a:xfrm>
            <a:off x="7498800" y="2256900"/>
            <a:ext cx="461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Stability allows the creation of rules and traditions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8"/>
          <p:cNvSpPr txBox="1"/>
          <p:nvPr/>
        </p:nvSpPr>
        <p:spPr>
          <a:xfrm>
            <a:off x="7422600" y="5685900"/>
            <a:ext cx="461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Clear rules enables the prediction of future outcomes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8"/>
          <p:cNvSpPr txBox="1"/>
          <p:nvPr/>
        </p:nvSpPr>
        <p:spPr>
          <a:xfrm>
            <a:off x="117625" y="5835550"/>
            <a:ext cx="507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Knowing future outcomes allows us to pick rewarding relationships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8"/>
          <p:cNvSpPr txBox="1"/>
          <p:nvPr/>
        </p:nvSpPr>
        <p:spPr>
          <a:xfrm>
            <a:off x="376425" y="2301575"/>
            <a:ext cx="429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 relationships create peaceful conditions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8"/>
          <p:cNvSpPr/>
          <p:nvPr/>
        </p:nvSpPr>
        <p:spPr>
          <a:xfrm>
            <a:off x="4003435" y="2791614"/>
            <a:ext cx="3488700" cy="3371700"/>
          </a:xfrm>
          <a:prstGeom prst="ellipse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6" name="Google Shape;486;p48"/>
          <p:cNvCxnSpPr/>
          <p:nvPr/>
        </p:nvCxnSpPr>
        <p:spPr>
          <a:xfrm rot="10800000">
            <a:off x="4207191" y="5281556"/>
            <a:ext cx="85500" cy="612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8"/>
          <p:cNvCxnSpPr/>
          <p:nvPr/>
        </p:nvCxnSpPr>
        <p:spPr>
          <a:xfrm>
            <a:off x="4207600" y="5281388"/>
            <a:ext cx="595800" cy="33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48"/>
          <p:cNvCxnSpPr/>
          <p:nvPr/>
        </p:nvCxnSpPr>
        <p:spPr>
          <a:xfrm flipH="1" rot="10800000">
            <a:off x="4718182" y="3030119"/>
            <a:ext cx="85500" cy="612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48"/>
          <p:cNvCxnSpPr/>
          <p:nvPr/>
        </p:nvCxnSpPr>
        <p:spPr>
          <a:xfrm flipH="1">
            <a:off x="4207474" y="3029951"/>
            <a:ext cx="595800" cy="33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48"/>
          <p:cNvCxnSpPr/>
          <p:nvPr/>
        </p:nvCxnSpPr>
        <p:spPr>
          <a:xfrm flipH="1">
            <a:off x="6688012" y="5281474"/>
            <a:ext cx="85500" cy="612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48"/>
          <p:cNvCxnSpPr/>
          <p:nvPr/>
        </p:nvCxnSpPr>
        <p:spPr>
          <a:xfrm flipH="1" rot="10800000">
            <a:off x="6688421" y="5860641"/>
            <a:ext cx="595800" cy="33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48"/>
          <p:cNvCxnSpPr/>
          <p:nvPr/>
        </p:nvCxnSpPr>
        <p:spPr>
          <a:xfrm>
            <a:off x="7199003" y="3030037"/>
            <a:ext cx="85500" cy="612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48"/>
          <p:cNvCxnSpPr/>
          <p:nvPr/>
        </p:nvCxnSpPr>
        <p:spPr>
          <a:xfrm rot="10800000">
            <a:off x="6688295" y="3609204"/>
            <a:ext cx="595800" cy="33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48"/>
          <p:cNvSpPr/>
          <p:nvPr/>
        </p:nvSpPr>
        <p:spPr>
          <a:xfrm>
            <a:off x="5195465" y="2256900"/>
            <a:ext cx="1104900" cy="10926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8"/>
          <p:cNvSpPr/>
          <p:nvPr/>
        </p:nvSpPr>
        <p:spPr>
          <a:xfrm>
            <a:off x="6909201" y="3931168"/>
            <a:ext cx="1104900" cy="10926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8"/>
          <p:cNvSpPr/>
          <p:nvPr/>
        </p:nvSpPr>
        <p:spPr>
          <a:xfrm>
            <a:off x="3488775" y="3931168"/>
            <a:ext cx="1104900" cy="1092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8"/>
          <p:cNvSpPr/>
          <p:nvPr/>
        </p:nvSpPr>
        <p:spPr>
          <a:xfrm>
            <a:off x="5195465" y="5620902"/>
            <a:ext cx="1104900" cy="1092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EXTROVERTED IM COUNTERFACTUAL</a:t>
            </a:r>
            <a:endParaRPr/>
          </a:p>
        </p:txBody>
      </p:sp>
      <p:sp>
        <p:nvSpPr>
          <p:cNvPr id="504" name="Google Shape;504;p49"/>
          <p:cNvSpPr/>
          <p:nvPr/>
        </p:nvSpPr>
        <p:spPr>
          <a:xfrm>
            <a:off x="3795843" y="2614963"/>
            <a:ext cx="3560100" cy="3462900"/>
          </a:xfrm>
          <a:prstGeom prst="ellipse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49"/>
          <p:cNvCxnSpPr/>
          <p:nvPr/>
        </p:nvCxnSpPr>
        <p:spPr>
          <a:xfrm rot="10800000">
            <a:off x="4004009" y="5172244"/>
            <a:ext cx="87000" cy="6294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49"/>
          <p:cNvCxnSpPr/>
          <p:nvPr/>
        </p:nvCxnSpPr>
        <p:spPr>
          <a:xfrm>
            <a:off x="4004179" y="5172011"/>
            <a:ext cx="607800" cy="348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9"/>
          <p:cNvCxnSpPr/>
          <p:nvPr/>
        </p:nvCxnSpPr>
        <p:spPr>
          <a:xfrm flipH="1" rot="10800000">
            <a:off x="4525205" y="2966951"/>
            <a:ext cx="87000" cy="6294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9"/>
          <p:cNvCxnSpPr/>
          <p:nvPr/>
        </p:nvCxnSpPr>
        <p:spPr>
          <a:xfrm flipH="1">
            <a:off x="4004213" y="2966894"/>
            <a:ext cx="607800" cy="348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9"/>
          <p:cNvCxnSpPr/>
          <p:nvPr/>
        </p:nvCxnSpPr>
        <p:spPr>
          <a:xfrm flipH="1">
            <a:off x="6535511" y="5172099"/>
            <a:ext cx="87000" cy="6294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9"/>
          <p:cNvCxnSpPr/>
          <p:nvPr/>
        </p:nvCxnSpPr>
        <p:spPr>
          <a:xfrm flipH="1" rot="10800000">
            <a:off x="6535681" y="5766932"/>
            <a:ext cx="607800" cy="348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49"/>
          <p:cNvCxnSpPr/>
          <p:nvPr/>
        </p:nvCxnSpPr>
        <p:spPr>
          <a:xfrm>
            <a:off x="7056694" y="2859828"/>
            <a:ext cx="87000" cy="6294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49"/>
          <p:cNvCxnSpPr/>
          <p:nvPr/>
        </p:nvCxnSpPr>
        <p:spPr>
          <a:xfrm rot="10800000">
            <a:off x="6535724" y="3454660"/>
            <a:ext cx="607800" cy="348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49"/>
          <p:cNvSpPr/>
          <p:nvPr/>
        </p:nvSpPr>
        <p:spPr>
          <a:xfrm>
            <a:off x="5012226" y="2065800"/>
            <a:ext cx="1127100" cy="11223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9"/>
          <p:cNvSpPr/>
          <p:nvPr/>
        </p:nvSpPr>
        <p:spPr>
          <a:xfrm>
            <a:off x="6765811" y="3785308"/>
            <a:ext cx="1127100" cy="11223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9"/>
          <p:cNvSpPr/>
          <p:nvPr/>
        </p:nvSpPr>
        <p:spPr>
          <a:xfrm>
            <a:off x="3229013" y="3785308"/>
            <a:ext cx="1127100" cy="11223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9"/>
          <p:cNvSpPr/>
          <p:nvPr/>
        </p:nvSpPr>
        <p:spPr>
          <a:xfrm>
            <a:off x="5012226" y="5520699"/>
            <a:ext cx="1127100" cy="11223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9"/>
          <p:cNvSpPr txBox="1"/>
          <p:nvPr/>
        </p:nvSpPr>
        <p:spPr>
          <a:xfrm>
            <a:off x="7498803" y="2256900"/>
            <a:ext cx="356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new ideas mean no inspiration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9"/>
          <p:cNvSpPr txBox="1"/>
          <p:nvPr/>
        </p:nvSpPr>
        <p:spPr>
          <a:xfrm>
            <a:off x="7422603" y="5685900"/>
            <a:ext cx="369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inspiration, no motivation to act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9"/>
          <p:cNvSpPr txBox="1"/>
          <p:nvPr/>
        </p:nvSpPr>
        <p:spPr>
          <a:xfrm>
            <a:off x="105875" y="5835550"/>
            <a:ext cx="389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action, no change to how things work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9"/>
          <p:cNvSpPr txBox="1"/>
          <p:nvPr/>
        </p:nvSpPr>
        <p:spPr>
          <a:xfrm>
            <a:off x="12175" y="2256900"/>
            <a:ext cx="411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more data means no new ideas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INTROVERTED IM COUNTERFACTUAL</a:t>
            </a:r>
            <a:endParaRPr/>
          </a:p>
        </p:txBody>
      </p:sp>
      <p:sp>
        <p:nvSpPr>
          <p:cNvPr id="527" name="Google Shape;527;p50"/>
          <p:cNvSpPr txBox="1"/>
          <p:nvPr/>
        </p:nvSpPr>
        <p:spPr>
          <a:xfrm>
            <a:off x="7498800" y="2256900"/>
            <a:ext cx="373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Disharmony ends rule of law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0"/>
          <p:cNvSpPr txBox="1"/>
          <p:nvPr/>
        </p:nvSpPr>
        <p:spPr>
          <a:xfrm>
            <a:off x="7422600" y="5685900"/>
            <a:ext cx="429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Chaos makes it impossible to predict the future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0"/>
          <p:cNvSpPr txBox="1"/>
          <p:nvPr/>
        </p:nvSpPr>
        <p:spPr>
          <a:xfrm>
            <a:off x="70575" y="5835550"/>
            <a:ext cx="512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Without a knowable future there is no point building relationships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0"/>
          <p:cNvSpPr txBox="1"/>
          <p:nvPr/>
        </p:nvSpPr>
        <p:spPr>
          <a:xfrm>
            <a:off x="1024148" y="2301575"/>
            <a:ext cx="364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Broken relationships ruin the harmony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0"/>
          <p:cNvSpPr/>
          <p:nvPr/>
        </p:nvSpPr>
        <p:spPr>
          <a:xfrm>
            <a:off x="4003435" y="2791614"/>
            <a:ext cx="3488700" cy="3371700"/>
          </a:xfrm>
          <a:prstGeom prst="ellipse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50"/>
          <p:cNvCxnSpPr/>
          <p:nvPr/>
        </p:nvCxnSpPr>
        <p:spPr>
          <a:xfrm rot="10800000">
            <a:off x="4207191" y="5281556"/>
            <a:ext cx="85500" cy="612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50"/>
          <p:cNvCxnSpPr/>
          <p:nvPr/>
        </p:nvCxnSpPr>
        <p:spPr>
          <a:xfrm>
            <a:off x="4207600" y="5281388"/>
            <a:ext cx="595800" cy="33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50"/>
          <p:cNvCxnSpPr/>
          <p:nvPr/>
        </p:nvCxnSpPr>
        <p:spPr>
          <a:xfrm flipH="1" rot="10800000">
            <a:off x="4718182" y="3030119"/>
            <a:ext cx="85500" cy="612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0"/>
          <p:cNvCxnSpPr/>
          <p:nvPr/>
        </p:nvCxnSpPr>
        <p:spPr>
          <a:xfrm flipH="1">
            <a:off x="4207474" y="3029951"/>
            <a:ext cx="595800" cy="33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0"/>
          <p:cNvCxnSpPr/>
          <p:nvPr/>
        </p:nvCxnSpPr>
        <p:spPr>
          <a:xfrm flipH="1">
            <a:off x="6688012" y="5281474"/>
            <a:ext cx="85500" cy="612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0"/>
          <p:cNvCxnSpPr/>
          <p:nvPr/>
        </p:nvCxnSpPr>
        <p:spPr>
          <a:xfrm flipH="1" rot="10800000">
            <a:off x="6688421" y="5860641"/>
            <a:ext cx="595800" cy="33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0"/>
          <p:cNvCxnSpPr/>
          <p:nvPr/>
        </p:nvCxnSpPr>
        <p:spPr>
          <a:xfrm>
            <a:off x="7199003" y="3030037"/>
            <a:ext cx="85500" cy="612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50"/>
          <p:cNvCxnSpPr/>
          <p:nvPr/>
        </p:nvCxnSpPr>
        <p:spPr>
          <a:xfrm rot="10800000">
            <a:off x="6688295" y="3609204"/>
            <a:ext cx="595800" cy="339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50"/>
          <p:cNvSpPr/>
          <p:nvPr/>
        </p:nvSpPr>
        <p:spPr>
          <a:xfrm>
            <a:off x="5195465" y="2256900"/>
            <a:ext cx="1104900" cy="10926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0"/>
          <p:cNvSpPr/>
          <p:nvPr/>
        </p:nvSpPr>
        <p:spPr>
          <a:xfrm>
            <a:off x="6909201" y="3931168"/>
            <a:ext cx="1104900" cy="10926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0"/>
          <p:cNvSpPr/>
          <p:nvPr/>
        </p:nvSpPr>
        <p:spPr>
          <a:xfrm>
            <a:off x="3488775" y="3931168"/>
            <a:ext cx="1104900" cy="10926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50"/>
          <p:cNvSpPr/>
          <p:nvPr/>
        </p:nvSpPr>
        <p:spPr>
          <a:xfrm>
            <a:off x="5195465" y="5620902"/>
            <a:ext cx="1104900" cy="10926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IS BLOCKING?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1"/>
          <p:cNvSpPr txBox="1"/>
          <p:nvPr/>
        </p:nvSpPr>
        <p:spPr>
          <a:xfrm>
            <a:off x="685800" y="2065800"/>
            <a:ext cx="7424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 Elements are ‘highly reactive’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Bond into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blocks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Element may block with 2 others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Rules for blocking: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Extroverted + Introverted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Rational + Irrational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 + Static OR Dynamic + Dynamic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825" y="2317974"/>
            <a:ext cx="4739150" cy="26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FORCE + LAWS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2"/>
          <p:cNvSpPr txBox="1"/>
          <p:nvPr/>
        </p:nvSpPr>
        <p:spPr>
          <a:xfrm>
            <a:off x="5828400" y="2065875"/>
            <a:ext cx="60612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Static, External and Conclusive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Hierarchy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 of honour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Law enforcement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Ideological conflict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2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2"/>
          <p:cNvSpPr/>
          <p:nvPr/>
        </p:nvSpPr>
        <p:spPr>
          <a:xfrm>
            <a:off x="3257100" y="2065875"/>
            <a:ext cx="1640700" cy="17238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2"/>
          <p:cNvSpPr/>
          <p:nvPr/>
        </p:nvSpPr>
        <p:spPr>
          <a:xfrm>
            <a:off x="685800" y="2065875"/>
            <a:ext cx="1640700" cy="1723800"/>
          </a:xfrm>
          <a:prstGeom prst="ellipse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00" y="4237700"/>
            <a:ext cx="4365200" cy="24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0038" y="4603538"/>
            <a:ext cx="2849450" cy="20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400" y="4603551"/>
            <a:ext cx="2786100" cy="20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FORCE + RELATIONS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3"/>
          <p:cNvSpPr txBox="1"/>
          <p:nvPr/>
        </p:nvSpPr>
        <p:spPr>
          <a:xfrm>
            <a:off x="5828400" y="2065875"/>
            <a:ext cx="61467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Static, Involved &amp; Repulsive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 boundaries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Bonds of loyalty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Character judgement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Vengeance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3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3"/>
          <p:cNvSpPr/>
          <p:nvPr/>
        </p:nvSpPr>
        <p:spPr>
          <a:xfrm>
            <a:off x="32571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3"/>
          <p:cNvSpPr/>
          <p:nvPr/>
        </p:nvSpPr>
        <p:spPr>
          <a:xfrm>
            <a:off x="685800" y="2065875"/>
            <a:ext cx="1640700" cy="1723800"/>
          </a:xfrm>
          <a:prstGeom prst="ellipse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038" y="3904650"/>
            <a:ext cx="2763524" cy="27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400" y="4514500"/>
            <a:ext cx="2871546" cy="21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2474" y="4514507"/>
            <a:ext cx="2672625" cy="215366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IDEAS + LAWS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4"/>
          <p:cNvSpPr txBox="1"/>
          <p:nvPr/>
        </p:nvSpPr>
        <p:spPr>
          <a:xfrm>
            <a:off x="5828400" y="2065875"/>
            <a:ext cx="61995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Static, Detached &amp; Attractive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Grand t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heories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Thought Experiments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54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4"/>
          <p:cNvSpPr/>
          <p:nvPr/>
        </p:nvSpPr>
        <p:spPr>
          <a:xfrm>
            <a:off x="3257100" y="2065875"/>
            <a:ext cx="1640700" cy="17238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4"/>
          <p:cNvSpPr/>
          <p:nvPr/>
        </p:nvSpPr>
        <p:spPr>
          <a:xfrm>
            <a:off x="685800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888" y="4022950"/>
            <a:ext cx="2607825" cy="26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412" y="4486124"/>
            <a:ext cx="2971876" cy="22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3437" y="4486125"/>
            <a:ext cx="2914388" cy="230134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IDEAS + RELATIONS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5"/>
          <p:cNvSpPr txBox="1"/>
          <p:nvPr/>
        </p:nvSpPr>
        <p:spPr>
          <a:xfrm>
            <a:off x="5828400" y="2065875"/>
            <a:ext cx="56409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Static, Internal and Questionable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Perspectives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 potential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Benefit of the doubt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5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5"/>
          <p:cNvSpPr/>
          <p:nvPr/>
        </p:nvSpPr>
        <p:spPr>
          <a:xfrm>
            <a:off x="685800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5"/>
          <p:cNvSpPr/>
          <p:nvPr/>
        </p:nvSpPr>
        <p:spPr>
          <a:xfrm>
            <a:off x="32571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13" y="3967025"/>
            <a:ext cx="2487173" cy="27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3925" y="4572750"/>
            <a:ext cx="2075375" cy="21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400" y="4572750"/>
            <a:ext cx="2390486" cy="21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PRAGMATISM + SENSES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6"/>
          <p:cNvSpPr txBox="1"/>
          <p:nvPr/>
        </p:nvSpPr>
        <p:spPr>
          <a:xfrm>
            <a:off x="5828400" y="2065875"/>
            <a:ext cx="60525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Dynamic, External and Questionable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Practicality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Empirical testing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 quality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Self-sufficiency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6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6"/>
          <p:cNvSpPr/>
          <p:nvPr/>
        </p:nvSpPr>
        <p:spPr>
          <a:xfrm>
            <a:off x="685800" y="2065875"/>
            <a:ext cx="1640700" cy="1723800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6"/>
          <p:cNvSpPr/>
          <p:nvPr/>
        </p:nvSpPr>
        <p:spPr>
          <a:xfrm>
            <a:off x="3257100" y="2065875"/>
            <a:ext cx="1640700" cy="1723800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00" y="4237700"/>
            <a:ext cx="4365200" cy="24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400" y="4511388"/>
            <a:ext cx="2672625" cy="218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2793" y="4511400"/>
            <a:ext cx="1868107" cy="21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Pragmatism + Telos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7"/>
          <p:cNvSpPr txBox="1"/>
          <p:nvPr/>
        </p:nvSpPr>
        <p:spPr>
          <a:xfrm>
            <a:off x="5440975" y="2065875"/>
            <a:ext cx="64635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Dynamic, Detached and Repulsive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Scepticism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Goal-orientation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7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7"/>
          <p:cNvSpPr/>
          <p:nvPr/>
        </p:nvSpPr>
        <p:spPr>
          <a:xfrm>
            <a:off x="685800" y="2065875"/>
            <a:ext cx="1640700" cy="1723800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7"/>
          <p:cNvSpPr/>
          <p:nvPr/>
        </p:nvSpPr>
        <p:spPr>
          <a:xfrm>
            <a:off x="3257100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" name="Google Shape;6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" y="3991950"/>
            <a:ext cx="4481392" cy="27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985" y="4569175"/>
            <a:ext cx="3790990" cy="21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1975" y="4569175"/>
            <a:ext cx="2672625" cy="21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TODAY’S FOCUS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685800" y="2065800"/>
            <a:ext cx="7424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8x Information Aspects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 Metabolism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8x Information Metabolism Elements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8x IM Element Blockings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Emotions + Senses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8"/>
          <p:cNvSpPr txBox="1"/>
          <p:nvPr/>
        </p:nvSpPr>
        <p:spPr>
          <a:xfrm>
            <a:off x="5828400" y="2065875"/>
            <a:ext cx="61350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Dynamic, Involved and Attractive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Positivity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Inclusivity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Comfort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58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8"/>
          <p:cNvSpPr/>
          <p:nvPr/>
        </p:nvSpPr>
        <p:spPr>
          <a:xfrm>
            <a:off x="3257100" y="2065875"/>
            <a:ext cx="1640700" cy="1723800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58"/>
          <p:cNvSpPr/>
          <p:nvPr/>
        </p:nvSpPr>
        <p:spPr>
          <a:xfrm>
            <a:off x="6858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800" y="4262625"/>
            <a:ext cx="3810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2050" y="4472527"/>
            <a:ext cx="2171350" cy="21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403" y="4472525"/>
            <a:ext cx="2879098" cy="21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Emotions + Telos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9"/>
          <p:cNvSpPr txBox="1"/>
          <p:nvPr/>
        </p:nvSpPr>
        <p:spPr>
          <a:xfrm>
            <a:off x="5828400" y="2065875"/>
            <a:ext cx="62271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Dynamic, Internal and Conclusive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 expression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Exclusive belonging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Romanticism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‘Just knowing’ destiny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9"/>
          <p:cNvSpPr/>
          <p:nvPr/>
        </p:nvSpPr>
        <p:spPr>
          <a:xfrm>
            <a:off x="2326500" y="2462475"/>
            <a:ext cx="930600" cy="930600"/>
          </a:xfrm>
          <a:prstGeom prst="mathPlus">
            <a:avLst>
              <a:gd fmla="val 23520" name="adj1"/>
            </a:avLst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9"/>
          <p:cNvSpPr/>
          <p:nvPr/>
        </p:nvSpPr>
        <p:spPr>
          <a:xfrm>
            <a:off x="3257100" y="2065875"/>
            <a:ext cx="1640700" cy="17238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59"/>
          <p:cNvSpPr/>
          <p:nvPr/>
        </p:nvSpPr>
        <p:spPr>
          <a:xfrm>
            <a:off x="685800" y="2065875"/>
            <a:ext cx="1640700" cy="17238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3" name="Google Shape;6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00" y="4275125"/>
            <a:ext cx="4572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7200" y="4482050"/>
            <a:ext cx="2948220" cy="21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6427" y="4482050"/>
            <a:ext cx="2899122" cy="21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0"/>
          <p:cNvSpPr txBox="1"/>
          <p:nvPr>
            <p:ph type="title"/>
          </p:nvPr>
        </p:nvSpPr>
        <p:spPr>
          <a:xfrm>
            <a:off x="647400" y="524675"/>
            <a:ext cx="1761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Exercise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60"/>
          <p:cNvSpPr txBox="1"/>
          <p:nvPr/>
        </p:nvSpPr>
        <p:spPr>
          <a:xfrm>
            <a:off x="5239500" y="1548075"/>
            <a:ext cx="6476700" cy="4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GB" sz="2800">
                <a:solidFill>
                  <a:schemeClr val="lt1"/>
                </a:solidFill>
              </a:rPr>
              <a:t>Keeping a bad guy at a distance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GB" sz="2800">
                <a:solidFill>
                  <a:schemeClr val="lt1"/>
                </a:solidFill>
              </a:rPr>
              <a:t>Being destined for greatness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GB" sz="2800">
                <a:solidFill>
                  <a:schemeClr val="lt1"/>
                </a:solidFill>
              </a:rPr>
              <a:t>The 10 commandments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GB" sz="2800">
                <a:solidFill>
                  <a:schemeClr val="lt1"/>
                </a:solidFill>
              </a:rPr>
              <a:t>Something surprising about a person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GB" sz="2800">
                <a:solidFill>
                  <a:schemeClr val="lt1"/>
                </a:solidFill>
              </a:rPr>
              <a:t>Fermenting cocoa beans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GB" sz="2800">
                <a:solidFill>
                  <a:schemeClr val="lt1"/>
                </a:solidFill>
              </a:rPr>
              <a:t>A 5 year career plan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GB" sz="2800">
                <a:solidFill>
                  <a:schemeClr val="lt1"/>
                </a:solidFill>
              </a:rPr>
              <a:t>The theory of Socionics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lang="en-GB" sz="2800">
                <a:solidFill>
                  <a:schemeClr val="lt1"/>
                </a:solidFill>
              </a:rPr>
              <a:t>A warm hug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663" name="Google Shape;663;p60"/>
          <p:cNvSpPr txBox="1"/>
          <p:nvPr/>
        </p:nvSpPr>
        <p:spPr>
          <a:xfrm>
            <a:off x="199975" y="3035025"/>
            <a:ext cx="51522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 to find the block of two Elements making this up: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6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1"/>
          <p:cNvSpPr txBox="1"/>
          <p:nvPr>
            <p:ph type="title"/>
          </p:nvPr>
        </p:nvSpPr>
        <p:spPr>
          <a:xfrm>
            <a:off x="450550" y="386100"/>
            <a:ext cx="10131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Next Time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70" name="Google Shape;670;p61"/>
          <p:cNvGraphicFramePr/>
          <p:nvPr/>
        </p:nvGraphicFramePr>
        <p:xfrm>
          <a:off x="3292300" y="153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{808ECE4C-5CD0-4A40-B81F-5C62C7133F2A}</a:tableStyleId>
              </a:tblPr>
              <a:tblGrid>
                <a:gridCol w="2807975"/>
                <a:gridCol w="3009975"/>
              </a:tblGrid>
              <a:tr h="11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1. Leading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2. Creative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4. Vulnerable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3. Role 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6. Mobili</a:t>
                      </a: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s</a:t>
                      </a: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ing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5. Suggestive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7. Ignoring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-GB" sz="2800" u="none" cap="none" strike="noStrike">
                          <a:solidFill>
                            <a:srgbClr val="FFFFFF"/>
                          </a:solidFill>
                        </a:rPr>
                        <a:t>8. Demonstrativ</a:t>
                      </a:r>
                      <a:r>
                        <a:rPr lang="en-GB" sz="2800">
                          <a:solidFill>
                            <a:srgbClr val="FFFFFF"/>
                          </a:solidFill>
                        </a:rPr>
                        <a:t>e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1" name="Google Shape;671;p6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2"/>
          <p:cNvSpPr txBox="1"/>
          <p:nvPr>
            <p:ph type="title"/>
          </p:nvPr>
        </p:nvSpPr>
        <p:spPr>
          <a:xfrm>
            <a:off x="450550" y="386100"/>
            <a:ext cx="10131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62"/>
          <p:cNvSpPr txBox="1"/>
          <p:nvPr/>
        </p:nvSpPr>
        <p:spPr>
          <a:xfrm>
            <a:off x="729325" y="1846825"/>
            <a:ext cx="75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Jack at </a:t>
            </a:r>
            <a:r>
              <a:rPr lang="en-GB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worldsocionics@hotmail.com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6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ARE INFORMATION ASPECTS?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685800" y="2142075"/>
            <a:ext cx="7583700" cy="4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 sz="2800"/>
              <a:t>Metaphysical component of IM Elements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 sz="2800"/>
              <a:t>Just the information, not how it’s used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 sz="2800"/>
              <a:t>Created by putting </a:t>
            </a:r>
            <a:r>
              <a:rPr lang="en-GB" sz="2800"/>
              <a:t>together</a:t>
            </a:r>
            <a:r>
              <a:rPr lang="en-GB" sz="2800"/>
              <a:t> 7 Information Dichotomies</a:t>
            </a:r>
            <a:endParaRPr sz="2800"/>
          </a:p>
        </p:txBody>
      </p:sp>
      <p:sp>
        <p:nvSpPr>
          <p:cNvPr id="175" name="Google Shape;175;p23"/>
          <p:cNvSpPr/>
          <p:nvPr/>
        </p:nvSpPr>
        <p:spPr>
          <a:xfrm>
            <a:off x="10094750" y="2142075"/>
            <a:ext cx="809400" cy="8001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10094750" y="3340300"/>
            <a:ext cx="809400" cy="800100"/>
          </a:xfrm>
          <a:prstGeom prst="ellipse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8719125" y="4614800"/>
            <a:ext cx="809400" cy="800100"/>
          </a:xfrm>
          <a:prstGeom prst="rect">
            <a:avLst/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8719125" y="3214075"/>
            <a:ext cx="809400" cy="8001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10094750" y="4455025"/>
            <a:ext cx="809400" cy="800100"/>
          </a:xfrm>
          <a:prstGeom prst="rect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11288325" y="4140400"/>
            <a:ext cx="809400" cy="8001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11288325" y="5725200"/>
            <a:ext cx="809400" cy="800100"/>
          </a:xfrm>
          <a:prstGeom prst="ellipse">
            <a:avLst/>
          </a:prstGeom>
          <a:solidFill>
            <a:srgbClr val="000000"/>
          </a:solidFill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9655800" y="5725200"/>
            <a:ext cx="809400" cy="8001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674025" y="115525"/>
            <a:ext cx="101313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8 Information Aspects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9" name="Google Shape;189;p24"/>
          <p:cNvGraphicFramePr/>
          <p:nvPr/>
        </p:nvGraphicFramePr>
        <p:xfrm>
          <a:off x="952500" y="110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{808ECE4C-5CD0-4A40-B81F-5C62C7133F2A}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Domain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Style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Attitude</a:t>
                      </a:r>
                      <a:endParaRPr b="1"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 u="sng">
                          <a:solidFill>
                            <a:schemeClr val="lt1"/>
                          </a:solidFill>
                        </a:rPr>
                        <a:t>Aspect</a:t>
                      </a:r>
                      <a:endParaRPr b="1" sz="28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Sensation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Erratic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Repudiating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Force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Sensation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Tranquil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Appreciating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Senses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Intuition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Erratic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Appreciating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Ideas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Intuition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Tranquil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Repudiating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Telos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Logic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Relentless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Differentiating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Pragmatism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Logic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Fixed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Resolving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Laws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Ethics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Relentless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Resolving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Emotions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Ethics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Fixed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Differentiating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Relations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0" name="Google Shape;190;p24"/>
          <p:cNvSpPr/>
          <p:nvPr/>
        </p:nvSpPr>
        <p:spPr>
          <a:xfrm>
            <a:off x="10731400" y="4241163"/>
            <a:ext cx="422100" cy="415500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10731400" y="4853178"/>
            <a:ext cx="422100" cy="4155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10731391" y="5465179"/>
            <a:ext cx="422100" cy="4155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10731409" y="6077179"/>
            <a:ext cx="422100" cy="4155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10731400" y="3629165"/>
            <a:ext cx="422100" cy="4155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10731400" y="3017163"/>
            <a:ext cx="422100" cy="415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10731400" y="2405175"/>
            <a:ext cx="422100" cy="415500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10731400" y="1793179"/>
            <a:ext cx="422100" cy="415500"/>
          </a:xfrm>
          <a:prstGeom prst="ellipse">
            <a:avLst/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8 Information Aspects (4 Judgements)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4" name="Google Shape;204;p25"/>
          <p:cNvGraphicFramePr/>
          <p:nvPr/>
        </p:nvGraphicFramePr>
        <p:xfrm>
          <a:off x="952500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{808ECE4C-5CD0-4A40-B81F-5C62C7133F2A}</a:tableStyleId>
              </a:tblPr>
              <a:tblGrid>
                <a:gridCol w="3429000"/>
                <a:gridCol w="3429000"/>
                <a:gridCol w="3429000"/>
              </a:tblGrid>
              <a:tr h="60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 u="sng">
                          <a:solidFill>
                            <a:schemeClr val="lt1"/>
                          </a:solidFill>
                        </a:rPr>
                        <a:t>Judgements</a:t>
                      </a:r>
                      <a:endParaRPr b="1" sz="3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Relentless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Fixed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Logic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Pragmatism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Laws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Ethics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Emotions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Relations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5" name="Google Shape;205;p25"/>
          <p:cNvSpPr/>
          <p:nvPr/>
        </p:nvSpPr>
        <p:spPr>
          <a:xfrm>
            <a:off x="6802475" y="2818113"/>
            <a:ext cx="422100" cy="415500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10226800" y="2818128"/>
            <a:ext cx="422100" cy="4155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802466" y="3438804"/>
            <a:ext cx="422100" cy="4155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10226809" y="3438804"/>
            <a:ext cx="422100" cy="4155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9" name="Google Shape;209;p25"/>
          <p:cNvGraphicFramePr/>
          <p:nvPr/>
        </p:nvGraphicFramePr>
        <p:xfrm>
          <a:off x="952500" y="450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{808ECE4C-5CD0-4A40-B81F-5C62C7133F2A}</a:tableStyleId>
              </a:tblPr>
              <a:tblGrid>
                <a:gridCol w="3429000"/>
                <a:gridCol w="3429000"/>
                <a:gridCol w="3429000"/>
              </a:tblGrid>
              <a:tr h="60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 u="sng">
                          <a:solidFill>
                            <a:schemeClr val="lt1"/>
                          </a:solidFill>
                        </a:rPr>
                        <a:t>Judgements</a:t>
                      </a:r>
                      <a:endParaRPr b="1" sz="3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Differentiating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Resolving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Logic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Pragmatism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Laws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Ethics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Relations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Emotions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0" name="Google Shape;210;p25"/>
          <p:cNvSpPr/>
          <p:nvPr/>
        </p:nvSpPr>
        <p:spPr>
          <a:xfrm>
            <a:off x="6802475" y="5256513"/>
            <a:ext cx="422100" cy="415500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10226800" y="5256528"/>
            <a:ext cx="422100" cy="4155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10226791" y="5877204"/>
            <a:ext cx="422100" cy="4155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6802484" y="5877204"/>
            <a:ext cx="422100" cy="4155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8 Information Aspects (4 Perceptions)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0" name="Google Shape;220;p26"/>
          <p:cNvGraphicFramePr/>
          <p:nvPr/>
        </p:nvGraphicFramePr>
        <p:xfrm>
          <a:off x="952500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{808ECE4C-5CD0-4A40-B81F-5C62C7133F2A}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 u="sng">
                          <a:solidFill>
                            <a:schemeClr val="lt1"/>
                          </a:solidFill>
                        </a:rPr>
                        <a:t>Perceptions</a:t>
                      </a:r>
                      <a:endParaRPr b="1" sz="3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Erratic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Tranquil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Intuition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Ideas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Telos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Sensation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Force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Senses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1" name="Google Shape;221;p26"/>
          <p:cNvSpPr/>
          <p:nvPr/>
        </p:nvSpPr>
        <p:spPr>
          <a:xfrm>
            <a:off x="6743675" y="3468279"/>
            <a:ext cx="422100" cy="415500"/>
          </a:xfrm>
          <a:prstGeom prst="ellipse">
            <a:avLst/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10177125" y="3468275"/>
            <a:ext cx="422100" cy="415500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6743675" y="2818113"/>
            <a:ext cx="422100" cy="415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10177125" y="2818115"/>
            <a:ext cx="422100" cy="4155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5" name="Google Shape;225;p26"/>
          <p:cNvGraphicFramePr/>
          <p:nvPr/>
        </p:nvGraphicFramePr>
        <p:xfrm>
          <a:off x="952500" y="458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{808ECE4C-5CD0-4A40-B81F-5C62C7133F2A}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 u="sng">
                          <a:solidFill>
                            <a:schemeClr val="lt1"/>
                          </a:solidFill>
                        </a:rPr>
                        <a:t>Perceptions</a:t>
                      </a:r>
                      <a:endParaRPr b="1" sz="3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Appreciating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Repudiating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Intuition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Ideas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Telos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Sensation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Senses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Force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6" name="Google Shape;226;p26"/>
          <p:cNvSpPr/>
          <p:nvPr/>
        </p:nvSpPr>
        <p:spPr>
          <a:xfrm>
            <a:off x="10177125" y="6006404"/>
            <a:ext cx="422100" cy="415500"/>
          </a:xfrm>
          <a:prstGeom prst="ellipse">
            <a:avLst/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6743675" y="6006400"/>
            <a:ext cx="422100" cy="415500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6743675" y="5332713"/>
            <a:ext cx="422100" cy="415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10177125" y="5332715"/>
            <a:ext cx="422100" cy="4155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IS INFORMATION METABOLISM?</a:t>
            </a:r>
            <a:endParaRPr/>
          </a:p>
        </p:txBody>
      </p:sp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447000" y="2142075"/>
            <a:ext cx="592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 sz="2800"/>
              <a:t>A process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 sz="2800"/>
              <a:t>A transformation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 sz="2800"/>
              <a:t>A metaphor</a:t>
            </a:r>
            <a:endParaRPr sz="2800"/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 sz="2800"/>
              <a:t>Changing of information from one state to another by an organism</a:t>
            </a:r>
            <a:endParaRPr sz="2800"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689" y="2228750"/>
            <a:ext cx="5347861" cy="40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6725" y="168375"/>
            <a:ext cx="1419825" cy="18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